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2" r:id="rId6"/>
    <p:sldId id="269" r:id="rId7"/>
    <p:sldId id="260" r:id="rId8"/>
    <p:sldId id="263" r:id="rId9"/>
    <p:sldId id="264" r:id="rId10"/>
    <p:sldId id="270" r:id="rId11"/>
    <p:sldId id="265" r:id="rId12"/>
    <p:sldId id="267" r:id="rId13"/>
    <p:sldId id="266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74" autoAdjust="0"/>
  </p:normalViewPr>
  <p:slideViewPr>
    <p:cSldViewPr>
      <p:cViewPr varScale="1">
        <p:scale>
          <a:sx n="58" d="100"/>
          <a:sy n="58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5DDF7-2986-416D-B8A1-BC520D459ABD}" type="datetimeFigureOut">
              <a:rPr lang="en-US" smtClean="0"/>
              <a:t>12/25/2011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AEBE1-AC53-495F-82E5-20D41F4F7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39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Free tree . the connected, undirected and acyclic graph, is a generalization of linear sequential</a:t>
            </a:r>
          </a:p>
          <a:p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patterns, and hence reserves plenty of structural information of datasets to be mined. At the same time, it</a:t>
            </a:r>
          </a:p>
          <a:p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 specialization of general graph, therefore avoids undesirable theoretical properties and algorithmic complexity</a:t>
            </a:r>
          </a:p>
          <a:p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incurred by graph.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AEBE1-AC53-495F-82E5-20D41F4F76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Dramatic speedup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BAEBE1-AC53-495F-82E5-20D41F4F76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90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E903-056B-4DAF-93CD-5BC53A071859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9A720-0DC4-4B9E-89B2-1F6BF33AAD7E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AD865-0F06-4839-ADA7-05208F1AB8B9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DA0-33CA-4383-82FA-A130FCF2AA1D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4175-42CC-4E96-B2BB-22410A4FE20D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3D27-4EEC-4544-B43C-C825215BEF16}" type="datetime1">
              <a:rPr lang="en-US" smtClean="0"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B0EC-0EB1-4904-A53B-6C7ED1B575E9}" type="datetime1">
              <a:rPr lang="en-US" smtClean="0"/>
              <a:t>12/25/2011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6F1B-C12F-4816-B51C-90C48D72E63A}" type="datetime1">
              <a:rPr lang="en-US" smtClean="0"/>
              <a:t>12/25/2011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8DF4-67BD-4405-A080-B41D171DEFBF}" type="datetime1">
              <a:rPr lang="en-US" smtClean="0"/>
              <a:t>12/25/2011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01C5-DF92-4ED4-9F78-E67CD0FC77A5}" type="datetime1">
              <a:rPr lang="en-US" smtClean="0"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C403-A05C-477D-9575-972C40C0FA11}" type="datetime1">
              <a:rPr lang="en-US" smtClean="0"/>
              <a:t>12/25/2011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9B64EEF-C45F-41B0-95F9-486B6C0D77A2}" type="datetime1">
              <a:rPr lang="en-US" smtClean="0"/>
              <a:t>12/25/2011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FCE380-FEC6-41DF-8481-3B8D61512E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Fast Frequent Free Tree Mining in Graph Databases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Marko Lazi</a:t>
            </a:r>
            <a:r>
              <a:rPr lang="sr-Latn-RS" smtClean="0"/>
              <a:t>ć 3335/2011</a:t>
            </a:r>
          </a:p>
          <a:p>
            <a:r>
              <a:rPr lang="sr-Latn-RS" sz="2000" smtClean="0"/>
              <a:t>marko.lazi</a:t>
            </a:r>
            <a:r>
              <a:rPr lang="en-US" sz="2000" smtClean="0"/>
              <a:t>c</a:t>
            </a:r>
            <a:r>
              <a:rPr lang="sr-Latn-RS" sz="2000" smtClean="0"/>
              <a:t>88@gmail.com</a:t>
            </a:r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755576" y="5445224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/>
              <a:t>Department of Computer Engineering and Computer Science,</a:t>
            </a:r>
          </a:p>
          <a:p>
            <a:pPr algn="ctr">
              <a:defRPr/>
            </a:pPr>
            <a:r>
              <a:rPr lang="en-US"/>
              <a:t>School of Electrical Engineering,</a:t>
            </a:r>
          </a:p>
          <a:p>
            <a:pPr algn="ctr">
              <a:defRPr/>
            </a:pPr>
            <a:r>
              <a:rPr lang="en-US"/>
              <a:t>University of Belgrade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Frequency Counting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a candidate frequent ftree t, the frequency </a:t>
            </a:r>
            <a:r>
              <a:rPr lang="en-US" smtClean="0"/>
              <a:t>countingis </a:t>
            </a:r>
            <a:r>
              <a:rPr lang="en-US"/>
              <a:t>to check </a:t>
            </a:r>
            <a:r>
              <a:rPr lang="en-US" smtClean="0"/>
              <a:t>whether </a:t>
            </a:r>
          </a:p>
          <a:p>
            <a:r>
              <a:rPr lang="en-US" smtClean="0"/>
              <a:t>Ullmann's backtracking </a:t>
            </a:r>
            <a:r>
              <a:rPr lang="en-US"/>
              <a:t>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49386"/>
            <a:ext cx="2466941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11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8229600" cy="26201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9592" y="4509120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Threshold </a:t>
            </a:r>
            <a:r>
              <a:rPr lang="en-US" sz="2000" smtClean="0"/>
              <a:t>ᶲ</a:t>
            </a:r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F3TM outperforms the up-to-date </a:t>
            </a:r>
            <a:r>
              <a:rPr lang="en-US" smtClean="0"/>
              <a:t>existing algorithms </a:t>
            </a:r>
            <a:r>
              <a:rPr lang="en-US"/>
              <a:t>by an order of </a:t>
            </a:r>
            <a:r>
              <a:rPr lang="en-US" smtClean="0"/>
              <a:t>magnitude</a:t>
            </a:r>
          </a:p>
          <a:p>
            <a:r>
              <a:rPr lang="en-US"/>
              <a:t>I</a:t>
            </a:r>
            <a:r>
              <a:rPr lang="en-US" smtClean="0"/>
              <a:t>t </a:t>
            </a:r>
            <a:r>
              <a:rPr lang="en-US"/>
              <a:t>is </a:t>
            </a:r>
            <a:r>
              <a:rPr lang="en-US" smtClean="0"/>
              <a:t>scalable to </a:t>
            </a:r>
            <a:r>
              <a:rPr lang="en-US"/>
              <a:t>mine frequent free trees in a large graph database with </a:t>
            </a:r>
            <a:r>
              <a:rPr lang="en-US" smtClean="0"/>
              <a:t>a low </a:t>
            </a:r>
            <a:r>
              <a:rPr lang="en-US"/>
              <a:t>minimum support </a:t>
            </a:r>
            <a:r>
              <a:rPr lang="en-US" smtClean="0"/>
              <a:t>threshold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[</a:t>
            </a:r>
            <a:r>
              <a:rPr lang="en-US"/>
              <a:t>1] A. V. Aho and J. E. Hopcroft. </a:t>
            </a:r>
            <a:r>
              <a:rPr lang="en-US" i="1"/>
              <a:t>The Design and Analysis </a:t>
            </a:r>
            <a:r>
              <a:rPr lang="en-US" i="1" smtClean="0"/>
              <a:t>of Computer </a:t>
            </a:r>
            <a:r>
              <a:rPr lang="en-US" i="1"/>
              <a:t>Algorithms</a:t>
            </a:r>
            <a:r>
              <a:rPr lang="en-US"/>
              <a:t>. 1974.</a:t>
            </a:r>
          </a:p>
          <a:p>
            <a:r>
              <a:rPr lang="en-US"/>
              <a:t>[2] Y. Chi, Y. Yang, and R. R. Muntz. Indexing and mining </a:t>
            </a:r>
            <a:r>
              <a:rPr lang="en-US" smtClean="0"/>
              <a:t>free trees</a:t>
            </a:r>
            <a:r>
              <a:rPr lang="en-US"/>
              <a:t>. In </a:t>
            </a:r>
            <a:r>
              <a:rPr lang="en-US" i="1"/>
              <a:t>Proceedings of ICDM03</a:t>
            </a:r>
            <a:r>
              <a:rPr lang="en-US"/>
              <a:t>, 2003.</a:t>
            </a:r>
          </a:p>
          <a:p>
            <a:r>
              <a:rPr lang="en-US"/>
              <a:t>[3] Y. Chi, Y. Yang, and R. R. Muntz. Canonical forms for </a:t>
            </a:r>
            <a:r>
              <a:rPr lang="en-US" smtClean="0"/>
              <a:t>labelled trees </a:t>
            </a:r>
            <a:r>
              <a:rPr lang="en-US"/>
              <a:t>and their applications in frequent subtree </a:t>
            </a:r>
            <a:r>
              <a:rPr lang="en-US" smtClean="0"/>
              <a:t>mining. </a:t>
            </a:r>
            <a:r>
              <a:rPr lang="en-US" i="1" smtClean="0"/>
              <a:t>Knowl</a:t>
            </a:r>
            <a:r>
              <a:rPr lang="en-US" i="1"/>
              <a:t>. Inf. Syst.</a:t>
            </a:r>
            <a:r>
              <a:rPr lang="en-US"/>
              <a:t>, 8(2), 2005.</a:t>
            </a:r>
          </a:p>
          <a:p>
            <a:r>
              <a:rPr lang="it-IT"/>
              <a:t>[4] J.-H. Cui, J. Kim, D. Maggiorini, K. Boussetta, </a:t>
            </a:r>
            <a:r>
              <a:rPr lang="it-IT" smtClean="0"/>
              <a:t>and </a:t>
            </a:r>
            <a:r>
              <a:rPr lang="en-US" smtClean="0"/>
              <a:t>M</a:t>
            </a:r>
            <a:r>
              <a:rPr lang="en-US"/>
              <a:t>. Gerla. Aggregated multicasta comparative study. </a:t>
            </a:r>
            <a:r>
              <a:rPr lang="en-US" i="1" smtClean="0"/>
              <a:t>Cluster Computing</a:t>
            </a:r>
            <a:r>
              <a:rPr lang="en-US"/>
              <a:t>, 8(1), 2005.</a:t>
            </a:r>
          </a:p>
          <a:p>
            <a:r>
              <a:rPr lang="en-US"/>
              <a:t>[5] M. R. Garey and D. S. Johnson. </a:t>
            </a:r>
            <a:r>
              <a:rPr lang="en-US" i="1"/>
              <a:t>Computers and </a:t>
            </a:r>
            <a:r>
              <a:rPr lang="en-US" i="1" smtClean="0"/>
              <a:t>Intractability: A </a:t>
            </a:r>
            <a:r>
              <a:rPr lang="en-US" i="1"/>
              <a:t>Guide to the Theory of NP-Completeness</a:t>
            </a:r>
            <a:r>
              <a:rPr lang="en-US"/>
              <a:t>. 1979.</a:t>
            </a:r>
          </a:p>
          <a:p>
            <a:r>
              <a:rPr lang="en-US"/>
              <a:t>[6] J. Han, X. Yan, and P. S. Yu. Mining and searching </a:t>
            </a:r>
            <a:r>
              <a:rPr lang="en-US" smtClean="0"/>
              <a:t>graphs and </a:t>
            </a:r>
            <a:r>
              <a:rPr lang="en-US"/>
              <a:t>structures. In </a:t>
            </a:r>
            <a:r>
              <a:rPr lang="en-US" i="1"/>
              <a:t>Proceeding of ICDE06</a:t>
            </a:r>
            <a:r>
              <a:rPr lang="en-US"/>
              <a:t>.</a:t>
            </a:r>
          </a:p>
          <a:p>
            <a:r>
              <a:rPr lang="en-US"/>
              <a:t>[7] J. Hein, T. Jiang, L.Wang, and K. Zhang. On the </a:t>
            </a:r>
            <a:r>
              <a:rPr lang="en-US" smtClean="0"/>
              <a:t>complexity of </a:t>
            </a:r>
            <a:r>
              <a:rPr lang="en-US"/>
              <a:t>comparing evolutionary trees. </a:t>
            </a:r>
            <a:r>
              <a:rPr lang="en-US" i="1"/>
              <a:t>Discrete Appl. Math.</a:t>
            </a:r>
            <a:r>
              <a:rPr lang="en-US"/>
              <a:t>, </a:t>
            </a:r>
            <a:r>
              <a:rPr lang="en-US" smtClean="0"/>
              <a:t>71(1- 3</a:t>
            </a:r>
            <a:r>
              <a:rPr lang="en-US"/>
              <a:t>), 1996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7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defRPr/>
            </a:pPr>
            <a:r>
              <a:rPr lang="en-US" b="1" smtClean="0"/>
              <a:t>Marko </a:t>
            </a:r>
            <a:r>
              <a:rPr lang="en-US" b="1" smtClean="0"/>
              <a:t>Lazi</a:t>
            </a:r>
            <a:r>
              <a:rPr lang="sr-Latn-RS" b="1" smtClean="0"/>
              <a:t>ć</a:t>
            </a:r>
            <a:r>
              <a:rPr lang="en-US" smtClean="0"/>
              <a:t>(marko.lazic88@gmail.com</a:t>
            </a:r>
            <a:r>
              <a:rPr lang="en-US" smtClean="0"/>
              <a:t>)</a:t>
            </a:r>
            <a:endParaRPr lang="en-US"/>
          </a:p>
          <a:p>
            <a:pPr algn="ctr">
              <a:defRPr/>
            </a:pPr>
            <a:r>
              <a:rPr lang="en-US"/>
              <a:t>Department of Computer Engineering and Computer Science,</a:t>
            </a:r>
          </a:p>
          <a:p>
            <a:pPr algn="ctr">
              <a:defRPr/>
            </a:pPr>
            <a:r>
              <a:rPr lang="en-US"/>
              <a:t>School of Electrical Engineering,</a:t>
            </a:r>
          </a:p>
          <a:p>
            <a:pPr algn="ctr">
              <a:defRPr/>
            </a:pPr>
            <a:r>
              <a:rPr lang="en-US"/>
              <a:t>University of Belgrade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Free tree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mtClean="0"/>
              <a:t>Connected</a:t>
            </a:r>
          </a:p>
          <a:p>
            <a:r>
              <a:rPr lang="sr-Latn-RS" smtClean="0"/>
              <a:t>Undirected</a:t>
            </a:r>
          </a:p>
          <a:p>
            <a:r>
              <a:rPr lang="sr-Latn-RS" smtClean="0"/>
              <a:t>Ac</a:t>
            </a:r>
            <a:r>
              <a:rPr lang="en-US" smtClean="0"/>
              <a:t>yclic</a:t>
            </a:r>
          </a:p>
          <a:p>
            <a:r>
              <a:rPr lang="en-US" smtClean="0"/>
              <a:t>Usage</a:t>
            </a:r>
          </a:p>
          <a:p>
            <a:pPr lvl="1"/>
            <a:r>
              <a:rPr lang="en-US" i="1" smtClean="0"/>
              <a:t>computational biology  (evolutionary free tree)</a:t>
            </a:r>
          </a:p>
          <a:p>
            <a:pPr lvl="1"/>
            <a:r>
              <a:rPr lang="en-US" i="1" smtClean="0"/>
              <a:t>pattern recognition (shape axis tree)</a:t>
            </a:r>
          </a:p>
          <a:p>
            <a:pPr lvl="1"/>
            <a:r>
              <a:rPr lang="en-US" i="1" smtClean="0"/>
              <a:t>computer networks (multicast free trees for packet routing)</a:t>
            </a:r>
          </a:p>
          <a:p>
            <a:pPr lvl="1"/>
            <a:r>
              <a:rPr lang="en-US" i="1" smtClean="0"/>
              <a:t>XML databases</a:t>
            </a:r>
          </a:p>
          <a:p>
            <a:r>
              <a:rPr lang="en-US" smtClean="0"/>
              <a:t>Good </a:t>
            </a:r>
            <a:r>
              <a:rPr lang="en-US"/>
              <a:t>compromise between </a:t>
            </a:r>
            <a:endParaRPr lang="en-US" smtClean="0"/>
          </a:p>
          <a:p>
            <a:pPr lvl="1"/>
            <a:r>
              <a:rPr lang="en-US" smtClean="0"/>
              <a:t>the </a:t>
            </a:r>
            <a:r>
              <a:rPr lang="en-US"/>
              <a:t>more </a:t>
            </a:r>
            <a:r>
              <a:rPr lang="en-US" smtClean="0"/>
              <a:t>expressive, but </a:t>
            </a:r>
            <a:r>
              <a:rPr lang="en-US"/>
              <a:t>computationally harder general </a:t>
            </a:r>
            <a:r>
              <a:rPr lang="en-US" smtClean="0"/>
              <a:t>graph</a:t>
            </a:r>
            <a:endParaRPr lang="en-US"/>
          </a:p>
          <a:p>
            <a:pPr lvl="1"/>
            <a:r>
              <a:rPr lang="en-US"/>
              <a:t>faster but less expressive path in data mining research.</a:t>
            </a:r>
            <a:endParaRPr lang="en-US" i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87006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F3TM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computationally </a:t>
            </a:r>
            <a:r>
              <a:rPr lang="en-US" i="1" smtClean="0"/>
              <a:t>efficient algorithm </a:t>
            </a:r>
            <a:r>
              <a:rPr lang="en-US" i="1"/>
              <a:t>to discover all frequent free trees in </a:t>
            </a:r>
            <a:r>
              <a:rPr lang="en-US" i="1" smtClean="0"/>
              <a:t>a graph database</a:t>
            </a:r>
          </a:p>
          <a:p>
            <a:r>
              <a:rPr lang="en-US" i="1" smtClean="0"/>
              <a:t>Patern-growth approach</a:t>
            </a:r>
          </a:p>
          <a:p>
            <a:r>
              <a:rPr lang="en-US" i="1"/>
              <a:t>focus </a:t>
            </a:r>
            <a:r>
              <a:rPr lang="en-US" i="1" smtClean="0"/>
              <a:t>on </a:t>
            </a:r>
            <a:r>
              <a:rPr lang="en-US" i="1"/>
              <a:t>how to </a:t>
            </a:r>
            <a:endParaRPr lang="en-US" i="1" smtClean="0"/>
          </a:p>
          <a:p>
            <a:pPr lvl="1"/>
            <a:r>
              <a:rPr lang="en-US" i="1" smtClean="0"/>
              <a:t>reduce the cost </a:t>
            </a:r>
            <a:r>
              <a:rPr lang="en-US" i="1"/>
              <a:t>of candidate </a:t>
            </a:r>
            <a:r>
              <a:rPr lang="en-US" i="1" smtClean="0"/>
              <a:t>generation</a:t>
            </a:r>
          </a:p>
          <a:p>
            <a:pPr lvl="1"/>
            <a:r>
              <a:rPr lang="en-US" i="1" smtClean="0"/>
              <a:t>minimize </a:t>
            </a:r>
            <a:r>
              <a:rPr lang="en-US" i="1"/>
              <a:t>the number </a:t>
            </a:r>
            <a:r>
              <a:rPr lang="en-US" i="1" smtClean="0"/>
              <a:t>of candidates </a:t>
            </a:r>
            <a:r>
              <a:rPr lang="en-US" i="1"/>
              <a:t>being </a:t>
            </a:r>
            <a:r>
              <a:rPr lang="en-US" i="1" smtClean="0"/>
              <a:t>generated</a:t>
            </a:r>
          </a:p>
          <a:p>
            <a:r>
              <a:rPr lang="en-US" i="1"/>
              <a:t>Two pruning </a:t>
            </a:r>
            <a:r>
              <a:rPr lang="en-US" i="1" smtClean="0"/>
              <a:t>techniques:</a:t>
            </a:r>
          </a:p>
          <a:p>
            <a:pPr lvl="1"/>
            <a:r>
              <a:rPr lang="en-US" i="1"/>
              <a:t>automorphism-based </a:t>
            </a:r>
            <a:r>
              <a:rPr lang="en-US" i="1" smtClean="0"/>
              <a:t>pruning</a:t>
            </a:r>
          </a:p>
          <a:p>
            <a:pPr lvl="1"/>
            <a:r>
              <a:rPr lang="en-US" i="1"/>
              <a:t>pruning based on canonical </a:t>
            </a:r>
            <a:r>
              <a:rPr lang="en-US" i="1" smtClean="0"/>
              <a:t>mapping	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33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Canonical Form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i="1"/>
              <a:t>canonical </a:t>
            </a:r>
            <a:r>
              <a:rPr lang="en-US" i="1" smtClean="0"/>
              <a:t>form </a:t>
            </a:r>
            <a:r>
              <a:rPr lang="en-US" smtClean="0"/>
              <a:t>is </a:t>
            </a:r>
            <a:r>
              <a:rPr lang="en-US"/>
              <a:t>a unique representation of a ftree </a:t>
            </a:r>
            <a:endParaRPr lang="en-US" smtClean="0"/>
          </a:p>
          <a:p>
            <a:r>
              <a:rPr lang="en-US" smtClean="0"/>
              <a:t>Two ftrees</a:t>
            </a:r>
            <a:r>
              <a:rPr lang="en-US"/>
              <a:t>, t1 and t2, share the same canonical </a:t>
            </a:r>
            <a:r>
              <a:rPr lang="en-US" smtClean="0"/>
              <a:t>form if and only if t1 is isomorphic to t2</a:t>
            </a:r>
          </a:p>
          <a:p>
            <a:r>
              <a:rPr lang="en-US" smtClean="0"/>
              <a:t>Only ftrees </a:t>
            </a:r>
            <a:r>
              <a:rPr lang="en-US"/>
              <a:t>in their canonical form need to be considered</a:t>
            </a:r>
            <a:endParaRPr lang="en-US" smtClean="0"/>
          </a:p>
          <a:p>
            <a:r>
              <a:rPr lang="en-US"/>
              <a:t>A canonical form of a ftree can be obtained in a </a:t>
            </a:r>
            <a:r>
              <a:rPr lang="en-US" smtClean="0"/>
              <a:t>two-step algorithm:</a:t>
            </a:r>
          </a:p>
          <a:p>
            <a:pPr lvl="1"/>
            <a:r>
              <a:rPr lang="en-US"/>
              <a:t>normalizing a ftree to be a rooted </a:t>
            </a:r>
            <a:r>
              <a:rPr lang="en-US" smtClean="0"/>
              <a:t>ordered tree</a:t>
            </a:r>
          </a:p>
          <a:p>
            <a:pPr lvl="1"/>
            <a:r>
              <a:rPr lang="en-US"/>
              <a:t>assigning a string, as its code, to represent the </a:t>
            </a:r>
            <a:r>
              <a:rPr lang="en-US" smtClean="0"/>
              <a:t>normalized rooted </a:t>
            </a:r>
            <a:r>
              <a:rPr lang="en-US"/>
              <a:t>ordered </a:t>
            </a:r>
            <a:r>
              <a:rPr lang="en-US" smtClean="0"/>
              <a:t>tree</a:t>
            </a:r>
          </a:p>
          <a:p>
            <a:r>
              <a:rPr lang="en-US"/>
              <a:t> </a:t>
            </a:r>
            <a:r>
              <a:rPr lang="en-US" smtClean="0"/>
              <a:t>Both steps </a:t>
            </a:r>
            <a:r>
              <a:rPr lang="en-US"/>
              <a:t>of the algorithm are O(n) for a n-ftree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1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90600"/>
          </a:xfrm>
        </p:spPr>
        <p:txBody>
          <a:bodyPr/>
          <a:lstStyle/>
          <a:p>
            <a:r>
              <a:rPr lang="en-US" b="1"/>
              <a:t>The Enumeration Tree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enumeration tree, </a:t>
            </a:r>
            <a:r>
              <a:rPr lang="en-US" smtClean="0"/>
              <a:t>T(V,E</a:t>
            </a:r>
            <a:r>
              <a:rPr lang="en-US"/>
              <a:t>), is a data structure </a:t>
            </a:r>
            <a:r>
              <a:rPr lang="en-US" smtClean="0"/>
              <a:t>representing all </a:t>
            </a:r>
            <a:r>
              <a:rPr lang="en-US"/>
              <a:t>frequent ftrees of a graph </a:t>
            </a:r>
            <a:r>
              <a:rPr lang="en-US" smtClean="0"/>
              <a:t>database</a:t>
            </a:r>
          </a:p>
          <a:p>
            <a:pPr lvl="1"/>
            <a:r>
              <a:rPr lang="en-US" smtClean="0"/>
              <a:t>V is </a:t>
            </a:r>
            <a:r>
              <a:rPr lang="en-US"/>
              <a:t>a set of vertices representing canonical frequent </a:t>
            </a:r>
            <a:r>
              <a:rPr lang="en-US" smtClean="0"/>
              <a:t>ftrees</a:t>
            </a:r>
          </a:p>
          <a:p>
            <a:pPr lvl="1"/>
            <a:r>
              <a:rPr lang="en-US"/>
              <a:t>E is a set of edges </a:t>
            </a:r>
            <a:r>
              <a:rPr lang="en-US" smtClean="0"/>
              <a:t>representing a </a:t>
            </a:r>
            <a:r>
              <a:rPr lang="en-US"/>
              <a:t>subtree-supertree </a:t>
            </a:r>
            <a:r>
              <a:rPr lang="en-US" smtClean="0"/>
              <a:t>relationship</a:t>
            </a:r>
          </a:p>
          <a:p>
            <a:pPr lvl="1"/>
            <a:r>
              <a:rPr lang="en-US"/>
              <a:t>The root of T </a:t>
            </a:r>
            <a:r>
              <a:rPr lang="en-US" smtClean="0"/>
              <a:t>is a </a:t>
            </a:r>
            <a:r>
              <a:rPr lang="en-US"/>
              <a:t>virtual vertex, which represents the special </a:t>
            </a:r>
            <a:r>
              <a:rPr lang="en-US" smtClean="0"/>
              <a:t>0-ftree</a:t>
            </a:r>
          </a:p>
          <a:p>
            <a:r>
              <a:rPr lang="en-US"/>
              <a:t>According to </a:t>
            </a:r>
            <a:r>
              <a:rPr lang="en-US" smtClean="0"/>
              <a:t>the pattern-growth </a:t>
            </a:r>
            <a:r>
              <a:rPr lang="en-US"/>
              <a:t>approach,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 </a:t>
            </a:r>
            <a:r>
              <a:rPr lang="en-US"/>
              <a:t>vertex can be appended to an </a:t>
            </a:r>
            <a:r>
              <a:rPr lang="en-US" smtClean="0"/>
              <a:t>1-ftree </a:t>
            </a:r>
            <a:r>
              <a:rPr lang="en-US"/>
              <a:t>t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and </a:t>
            </a:r>
            <a:r>
              <a:rPr lang="en-US"/>
              <a:t>all candidate 2-ftrees originated from t are </a:t>
            </a:r>
            <a:r>
              <a:rPr lang="en-US" smtClean="0"/>
              <a:t>generated</a:t>
            </a:r>
          </a:p>
          <a:p>
            <a:r>
              <a:rPr lang="en-US"/>
              <a:t>This procedure continues iteratively, i.e.,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all </a:t>
            </a:r>
            <a:r>
              <a:rPr lang="en-US"/>
              <a:t>(n+1</a:t>
            </a:r>
            <a:r>
              <a:rPr lang="en-US" smtClean="0"/>
              <a:t>)-ftrees </a:t>
            </a:r>
            <a:r>
              <a:rPr lang="en-US"/>
              <a:t>originated from a n-ftree t can </a:t>
            </a:r>
            <a:r>
              <a:rPr lang="en-US" smtClean="0"/>
              <a:t>be</a:t>
            </a:r>
            <a:br>
              <a:rPr lang="en-US" smtClean="0"/>
            </a:br>
            <a:r>
              <a:rPr lang="en-US" smtClean="0"/>
              <a:t>obtained </a:t>
            </a:r>
            <a:r>
              <a:rPr lang="en-US"/>
              <a:t>from t </a:t>
            </a:r>
            <a:r>
              <a:rPr lang="en-US" smtClean="0"/>
              <a:t>by the </a:t>
            </a:r>
            <a:r>
              <a:rPr lang="en-US"/>
              <a:t>pattern-growth </a:t>
            </a:r>
            <a:r>
              <a:rPr lang="en-US" smtClean="0"/>
              <a:t>approach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2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 Enumeration </a:t>
            </a:r>
            <a:r>
              <a:rPr lang="en-US" b="1" smtClean="0"/>
              <a:t>Tree - Example</a:t>
            </a:r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0" y="2060848"/>
            <a:ext cx="4626127" cy="3384376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495800" cy="4707976"/>
          </a:xfrm>
        </p:spPr>
        <p:txBody>
          <a:bodyPr>
            <a:normAutofit fontScale="85000" lnSpcReduction="10000"/>
          </a:bodyPr>
          <a:lstStyle/>
          <a:p>
            <a:r>
              <a:rPr lang="en-US" smtClean="0"/>
              <a:t>Root has </a:t>
            </a:r>
            <a:r>
              <a:rPr lang="en-US"/>
              <a:t>has three children, </a:t>
            </a:r>
            <a:r>
              <a:rPr lang="en-US" smtClean="0"/>
              <a:t>three ftrees </a:t>
            </a:r>
            <a:r>
              <a:rPr lang="en-US"/>
              <a:t>with label a, b, and </a:t>
            </a:r>
            <a:r>
              <a:rPr lang="en-US" smtClean="0"/>
              <a:t>c</a:t>
            </a:r>
          </a:p>
          <a:p>
            <a:r>
              <a:rPr lang="en-US"/>
              <a:t>The ftree with one vertex a can grow </a:t>
            </a:r>
            <a:r>
              <a:rPr lang="en-US" smtClean="0"/>
              <a:t>to three </a:t>
            </a:r>
            <a:r>
              <a:rPr lang="en-US"/>
              <a:t>2-ftrees, a-a, a-b, and </a:t>
            </a:r>
            <a:r>
              <a:rPr lang="en-US" smtClean="0"/>
              <a:t>a-c</a:t>
            </a:r>
          </a:p>
          <a:p>
            <a:r>
              <a:rPr lang="en-US"/>
              <a:t>ftree can be possibly grown </a:t>
            </a:r>
            <a:r>
              <a:rPr lang="en-US" smtClean="0"/>
              <a:t>from different ancestors</a:t>
            </a:r>
          </a:p>
          <a:p>
            <a:r>
              <a:rPr lang="en-US"/>
              <a:t>When </a:t>
            </a:r>
            <a:r>
              <a:rPr lang="en-US" smtClean="0"/>
              <a:t>F3TM finds </a:t>
            </a:r>
            <a:r>
              <a:rPr lang="en-US"/>
              <a:t>that a ftree has </a:t>
            </a:r>
            <a:r>
              <a:rPr lang="en-US" smtClean="0"/>
              <a:t>been discovered </a:t>
            </a:r>
            <a:r>
              <a:rPr lang="en-US"/>
              <a:t>before as frequent, it does not need to mine </a:t>
            </a:r>
            <a:r>
              <a:rPr lang="en-US" smtClean="0"/>
              <a:t>the duplicated </a:t>
            </a:r>
            <a:r>
              <a:rPr lang="en-US"/>
              <a:t>ftree and all its descendants again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/>
          <a:lstStyle/>
          <a:p>
            <a:r>
              <a:rPr lang="en-US" b="1"/>
              <a:t>Candidate Generation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389472"/>
            <a:ext cx="8229600" cy="5468527"/>
          </a:xfrm>
        </p:spPr>
        <p:txBody>
          <a:bodyPr>
            <a:normAutofit/>
          </a:bodyPr>
          <a:lstStyle/>
          <a:p>
            <a:r>
              <a:rPr lang="en-US" b="1" smtClean="0"/>
              <a:t>Definition </a:t>
            </a:r>
            <a:r>
              <a:rPr lang="en-US" b="1"/>
              <a:t>1. </a:t>
            </a:r>
            <a:r>
              <a:rPr lang="en-US" i="1"/>
              <a:t>Given a canonical </a:t>
            </a:r>
            <a:r>
              <a:rPr lang="en-US"/>
              <a:t>ftree t</a:t>
            </a:r>
            <a:r>
              <a:rPr lang="en-US" i="1"/>
              <a:t>, a leaf at the </a:t>
            </a:r>
            <a:r>
              <a:rPr lang="en-US" i="1" smtClean="0"/>
              <a:t>bottom level </a:t>
            </a:r>
            <a:r>
              <a:rPr lang="en-US" i="1"/>
              <a:t>is called a </a:t>
            </a:r>
            <a:r>
              <a:rPr lang="en-US" b="1" i="1"/>
              <a:t>leg</a:t>
            </a:r>
            <a:r>
              <a:rPr lang="en-US" i="1"/>
              <a:t>. </a:t>
            </a:r>
            <a:r>
              <a:rPr lang="en-US" i="1" smtClean="0"/>
              <a:t>Among </a:t>
            </a:r>
            <a:r>
              <a:rPr lang="en-US" i="1"/>
              <a:t>all legs, the rightmost leaf </a:t>
            </a:r>
            <a:r>
              <a:rPr lang="en-US" i="1" smtClean="0"/>
              <a:t>is the </a:t>
            </a:r>
            <a:r>
              <a:rPr lang="en-US" b="1" i="1"/>
              <a:t>last leg </a:t>
            </a:r>
            <a:r>
              <a:rPr lang="en-US" i="1"/>
              <a:t>and the parent of the last leg is denoted as </a:t>
            </a:r>
            <a:r>
              <a:rPr lang="en-US" b="1" smtClean="0"/>
              <a:t>pl(t)</a:t>
            </a:r>
            <a:r>
              <a:rPr lang="en-US" b="1" i="1" smtClean="0"/>
              <a:t>.</a:t>
            </a:r>
          </a:p>
          <a:p>
            <a:r>
              <a:rPr lang="en-US" b="1" smtClean="0"/>
              <a:t>Definition </a:t>
            </a:r>
            <a:r>
              <a:rPr lang="en-US" b="1"/>
              <a:t>2. </a:t>
            </a:r>
            <a:r>
              <a:rPr lang="en-US" i="1"/>
              <a:t>Given a canonical </a:t>
            </a:r>
            <a:r>
              <a:rPr lang="en-US"/>
              <a:t>ftree t</a:t>
            </a:r>
            <a:r>
              <a:rPr lang="en-US" i="1"/>
              <a:t>, the </a:t>
            </a:r>
            <a:r>
              <a:rPr lang="en-US" b="1" i="1" smtClean="0"/>
              <a:t>extension frontier</a:t>
            </a:r>
            <a:r>
              <a:rPr lang="en-US" i="1" smtClean="0"/>
              <a:t> of </a:t>
            </a:r>
            <a:r>
              <a:rPr lang="en-US"/>
              <a:t>t </a:t>
            </a:r>
            <a:r>
              <a:rPr lang="en-US" i="1"/>
              <a:t>is composed of three part: </a:t>
            </a:r>
            <a:endParaRPr lang="en-US" i="1" smtClean="0"/>
          </a:p>
          <a:p>
            <a:pPr lvl="1"/>
            <a:r>
              <a:rPr lang="en-US" i="1" smtClean="0"/>
              <a:t>all </a:t>
            </a:r>
            <a:r>
              <a:rPr lang="en-US" i="1"/>
              <a:t>legs</a:t>
            </a:r>
            <a:r>
              <a:rPr lang="en-US" i="1" smtClean="0"/>
              <a:t>;</a:t>
            </a:r>
          </a:p>
          <a:p>
            <a:pPr lvl="1"/>
            <a:r>
              <a:rPr lang="en-US" i="1" smtClean="0"/>
              <a:t>the parent </a:t>
            </a:r>
            <a:r>
              <a:rPr lang="en-US" i="1"/>
              <a:t>of the last leg, </a:t>
            </a:r>
            <a:r>
              <a:rPr lang="en-US"/>
              <a:t>pl(t)</a:t>
            </a:r>
            <a:r>
              <a:rPr lang="en-US" i="1"/>
              <a:t>, and </a:t>
            </a:r>
            <a:endParaRPr lang="en-US" i="1" smtClean="0"/>
          </a:p>
          <a:p>
            <a:pPr lvl="1"/>
            <a:r>
              <a:rPr lang="en-US" i="1" smtClean="0"/>
              <a:t>leaves </a:t>
            </a:r>
            <a:r>
              <a:rPr lang="en-US" i="1"/>
              <a:t>at the second </a:t>
            </a:r>
            <a:r>
              <a:rPr lang="en-US" i="1" smtClean="0"/>
              <a:t>but last </a:t>
            </a:r>
            <a:r>
              <a:rPr lang="en-US" i="1"/>
              <a:t>level, whose </a:t>
            </a:r>
            <a:r>
              <a:rPr lang="en-US" i="1" smtClean="0"/>
              <a:t/>
            </a:r>
            <a:br>
              <a:rPr lang="en-US" i="1" smtClean="0"/>
            </a:br>
            <a:r>
              <a:rPr lang="en-US" i="1" smtClean="0"/>
              <a:t>order </a:t>
            </a:r>
            <a:r>
              <a:rPr lang="en-US" i="1"/>
              <a:t>are no less than </a:t>
            </a:r>
            <a:r>
              <a:rPr lang="en-US"/>
              <a:t>pl(t)</a:t>
            </a:r>
            <a:r>
              <a:rPr lang="en-US" i="1"/>
              <a:t>, </a:t>
            </a:r>
            <a:r>
              <a:rPr lang="en-US" i="1" smtClean="0"/>
              <a:t/>
            </a:r>
            <a:br>
              <a:rPr lang="en-US" i="1" smtClean="0"/>
            </a:br>
            <a:r>
              <a:rPr lang="en-US" i="1" smtClean="0"/>
              <a:t>or </a:t>
            </a:r>
            <a:r>
              <a:rPr lang="en-US" i="1"/>
              <a:t>in </a:t>
            </a:r>
            <a:r>
              <a:rPr lang="en-US" i="1" smtClean="0"/>
              <a:t>other words</a:t>
            </a:r>
            <a:r>
              <a:rPr lang="en-US" i="1"/>
              <a:t>, appear after </a:t>
            </a:r>
            <a:r>
              <a:rPr lang="en-US"/>
              <a:t>pl(t</a:t>
            </a:r>
            <a:r>
              <a:rPr lang="en-US" smtClean="0"/>
              <a:t>)</a:t>
            </a:r>
          </a:p>
          <a:p>
            <a:r>
              <a:rPr lang="en-US" b="1"/>
              <a:t>Theorem 1. </a:t>
            </a:r>
            <a:r>
              <a:rPr lang="en-US" i="1"/>
              <a:t>All candidate frequent </a:t>
            </a:r>
            <a:r>
              <a:rPr lang="en-US"/>
              <a:t>ftrees </a:t>
            </a:r>
            <a:r>
              <a:rPr lang="en-US" i="1"/>
              <a:t>can be found </a:t>
            </a:r>
            <a:r>
              <a:rPr lang="en-US" i="1" smtClean="0"/>
              <a:t>by growing </a:t>
            </a:r>
            <a:r>
              <a:rPr lang="en-US" i="1"/>
              <a:t>vertices on the extension frontier of </a:t>
            </a:r>
            <a:r>
              <a:rPr lang="en-US"/>
              <a:t>ftrees </a:t>
            </a:r>
            <a:r>
              <a:rPr lang="en-US" i="1"/>
              <a:t>in </a:t>
            </a:r>
            <a:r>
              <a:rPr lang="en-US" i="1" smtClean="0"/>
              <a:t>the enumeration </a:t>
            </a:r>
            <a:r>
              <a:rPr lang="en-US" i="1"/>
              <a:t>tree.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01008"/>
            <a:ext cx="2481298" cy="1916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Automorphism-­</a:t>
            </a:r>
            <a:r>
              <a:rPr lang="en-US" b="1"/>
              <a:t>Based Pruning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8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533" y="1340768"/>
            <a:ext cx="5890248" cy="191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963" y="335699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/>
              <a:t>The leftmost </a:t>
            </a:r>
            <a:r>
              <a:rPr lang="en-US" smtClean="0"/>
              <a:t>ftree t </a:t>
            </a:r>
            <a:r>
              <a:rPr lang="en-US"/>
              <a:t>is a frequent 7-ftree, where vertices are identied with </a:t>
            </a:r>
            <a:r>
              <a:rPr lang="en-US" smtClean="0"/>
              <a:t>a unique </a:t>
            </a:r>
            <a:r>
              <a:rPr lang="en-US"/>
              <a:t>number as </a:t>
            </a:r>
            <a:r>
              <a:rPr lang="en-US" i="1"/>
              <a:t>vertex id</a:t>
            </a:r>
            <a:r>
              <a:rPr lang="en-US"/>
              <a:t>.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Since </a:t>
            </a:r>
            <a:r>
              <a:rPr lang="en-US"/>
              <a:t>vertex 3 and vertex </a:t>
            </a:r>
            <a:r>
              <a:rPr lang="en-US" smtClean="0"/>
              <a:t>5 of </a:t>
            </a:r>
            <a:r>
              <a:rPr lang="en-US"/>
              <a:t>t are both located in the extension frontier of t,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we </a:t>
            </a:r>
            <a:r>
              <a:rPr lang="en-US" smtClean="0"/>
              <a:t>can grow a </a:t>
            </a:r>
            <a:r>
              <a:rPr lang="en-US"/>
              <a:t>vertex on either of them to generate a candidate </a:t>
            </a:r>
            <a:r>
              <a:rPr lang="en-US" smtClean="0"/>
              <a:t>ftree.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Growing </a:t>
            </a:r>
            <a:r>
              <a:rPr lang="en-US"/>
              <a:t>a new vertex on vertex 3 of t generates a </a:t>
            </a:r>
            <a:r>
              <a:rPr lang="en-US" smtClean="0"/>
              <a:t>candidate 8-ftree t’ e T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9512" y="5013176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Definition </a:t>
            </a:r>
            <a:r>
              <a:rPr lang="en-US" b="1"/>
              <a:t>3. </a:t>
            </a:r>
            <a:r>
              <a:rPr lang="en-US" i="1"/>
              <a:t>Two vertices, </a:t>
            </a:r>
            <a:r>
              <a:rPr lang="en-US"/>
              <a:t>u </a:t>
            </a:r>
            <a:r>
              <a:rPr lang="en-US" i="1"/>
              <a:t>and </a:t>
            </a:r>
            <a:r>
              <a:rPr lang="en-US"/>
              <a:t>v</a:t>
            </a:r>
            <a:r>
              <a:rPr lang="en-US" i="1"/>
              <a:t>, of a canonical </a:t>
            </a:r>
            <a:r>
              <a:rPr lang="en-US" smtClean="0"/>
              <a:t>ftree </a:t>
            </a:r>
            <a:r>
              <a:rPr lang="en-US" i="1" smtClean="0"/>
              <a:t>satisfy </a:t>
            </a:r>
            <a:r>
              <a:rPr lang="en-US" i="1"/>
              <a:t>an equivalence relation based on automorphism, </a:t>
            </a:r>
            <a:r>
              <a:rPr lang="en-US" i="1" smtClean="0"/>
              <a:t>if and </a:t>
            </a:r>
            <a:r>
              <a:rPr lang="en-US" i="1"/>
              <a:t>only if </a:t>
            </a:r>
            <a:endParaRPr lang="en-US" i="1" smtClean="0"/>
          </a:p>
          <a:p>
            <a:r>
              <a:rPr lang="en-US" i="1" smtClean="0"/>
              <a:t>(</a:t>
            </a:r>
            <a:r>
              <a:rPr lang="en-US" i="1"/>
              <a:t>1) </a:t>
            </a:r>
            <a:r>
              <a:rPr lang="en-US"/>
              <a:t>u </a:t>
            </a:r>
            <a:r>
              <a:rPr lang="en-US" i="1"/>
              <a:t>and </a:t>
            </a:r>
            <a:r>
              <a:rPr lang="en-US"/>
              <a:t>v </a:t>
            </a:r>
            <a:r>
              <a:rPr lang="en-US" i="1"/>
              <a:t>are at the same level of the </a:t>
            </a:r>
            <a:r>
              <a:rPr lang="en-US"/>
              <a:t>ftree</a:t>
            </a:r>
            <a:r>
              <a:rPr lang="en-US" i="1"/>
              <a:t>,</a:t>
            </a:r>
          </a:p>
          <a:p>
            <a:r>
              <a:rPr lang="en-US" i="1"/>
              <a:t>(2) subtrees rooted from </a:t>
            </a:r>
            <a:r>
              <a:rPr lang="en-US"/>
              <a:t>u </a:t>
            </a:r>
            <a:r>
              <a:rPr lang="en-US" i="1"/>
              <a:t>and </a:t>
            </a:r>
            <a:r>
              <a:rPr lang="en-US"/>
              <a:t>v </a:t>
            </a:r>
            <a:r>
              <a:rPr lang="en-US" i="1"/>
              <a:t>are isomorphic, and </a:t>
            </a:r>
            <a:endParaRPr lang="en-US" i="1" smtClean="0"/>
          </a:p>
          <a:p>
            <a:r>
              <a:rPr lang="en-US" i="1" smtClean="0"/>
              <a:t>(3) </a:t>
            </a:r>
            <a:r>
              <a:rPr lang="en-US" smtClean="0"/>
              <a:t>u </a:t>
            </a:r>
            <a:r>
              <a:rPr lang="en-US" i="1"/>
              <a:t>and </a:t>
            </a:r>
            <a:r>
              <a:rPr lang="en-US"/>
              <a:t>v </a:t>
            </a:r>
            <a:r>
              <a:rPr lang="en-US" i="1"/>
              <a:t>share the same parent or their parents hold </a:t>
            </a:r>
            <a:r>
              <a:rPr lang="en-US" i="1" smtClean="0"/>
              <a:t>the equivalence </a:t>
            </a:r>
            <a:r>
              <a:rPr lang="en-US" i="1"/>
              <a:t>relation.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03334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66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Pruning Based on Canonical Mapping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Consider a frequent n-ftree t and a graph </a:t>
            </a:r>
            <a:r>
              <a:rPr lang="en-US" smtClean="0"/>
              <a:t>g</a:t>
            </a:r>
            <a:r>
              <a:rPr lang="en-US" sz="1800" smtClean="0"/>
              <a:t>i</a:t>
            </a:r>
            <a:r>
              <a:rPr lang="en-US" smtClean="0"/>
              <a:t> e </a:t>
            </a:r>
            <a:r>
              <a:rPr lang="en-US"/>
              <a:t>D and </a:t>
            </a:r>
            <a:r>
              <a:rPr lang="en-US" smtClean="0"/>
              <a:t>suppose that </a:t>
            </a:r>
            <a:r>
              <a:rPr lang="en-US"/>
              <a:t>t occurs k times in g</a:t>
            </a:r>
            <a:r>
              <a:rPr lang="en-US" sz="1800"/>
              <a:t>i</a:t>
            </a:r>
            <a:r>
              <a:rPr lang="en-US"/>
              <a:t>, where k </a:t>
            </a:r>
            <a:r>
              <a:rPr lang="en-US" smtClean="0"/>
              <a:t>&gt;= 0</a:t>
            </a:r>
          </a:p>
          <a:p>
            <a:r>
              <a:rPr lang="en-US" smtClean="0"/>
              <a:t>The mining algorithms </a:t>
            </a:r>
            <a:r>
              <a:rPr lang="en-US"/>
              <a:t>maintain </a:t>
            </a:r>
            <a:r>
              <a:rPr lang="en-US" i="1"/>
              <a:t>mappings </a:t>
            </a:r>
            <a:r>
              <a:rPr lang="en-US"/>
              <a:t>from t to all its k </a:t>
            </a:r>
            <a:r>
              <a:rPr lang="en-US" smtClean="0"/>
              <a:t>occurrences in gi</a:t>
            </a:r>
          </a:p>
          <a:p>
            <a:r>
              <a:rPr lang="en-US" smtClean="0"/>
              <a:t>Based </a:t>
            </a:r>
            <a:r>
              <a:rPr lang="en-US"/>
              <a:t>on these mappings, it is possible </a:t>
            </a:r>
            <a:r>
              <a:rPr lang="en-US" smtClean="0"/>
              <a:t>to know </a:t>
            </a:r>
            <a:r>
              <a:rPr lang="en-US"/>
              <a:t>which labels, that appear in graph g</a:t>
            </a:r>
            <a:r>
              <a:rPr lang="en-US" sz="1800"/>
              <a:t>i</a:t>
            </a:r>
            <a:r>
              <a:rPr lang="en-US"/>
              <a:t>, can be </a:t>
            </a:r>
            <a:r>
              <a:rPr lang="en-US" smtClean="0"/>
              <a:t>selected and </a:t>
            </a:r>
            <a:r>
              <a:rPr lang="en-US"/>
              <a:t>assigned to </a:t>
            </a:r>
            <a:r>
              <a:rPr lang="en-US" smtClean="0"/>
              <a:t>generate </a:t>
            </a:r>
            <a:r>
              <a:rPr lang="en-US"/>
              <a:t>a candidate (n+1)-</a:t>
            </a:r>
            <a:r>
              <a:rPr lang="en-US" smtClean="0"/>
              <a:t>ftree</a:t>
            </a:r>
          </a:p>
          <a:p>
            <a:r>
              <a:rPr lang="en-US" i="1"/>
              <a:t>Canonical mapping </a:t>
            </a:r>
            <a:r>
              <a:rPr lang="en-US"/>
              <a:t>is a </a:t>
            </a:r>
            <a:r>
              <a:rPr lang="en-US" smtClean="0"/>
              <a:t>unique mapping </a:t>
            </a:r>
            <a:r>
              <a:rPr lang="en-US"/>
              <a:t>from t to one of its occurrences in g</a:t>
            </a:r>
            <a:r>
              <a:rPr lang="en-US" sz="1800"/>
              <a:t>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E380-FEC6-41DF-8481-3B8D61512E16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12360" y="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/14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515</TotalTime>
  <Words>1039</Words>
  <Application>Microsoft Office PowerPoint</Application>
  <PresentationFormat>On-screen Show (4:3)</PresentationFormat>
  <Paragraphs>119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Fast Frequent Free Tree Mining in Graph Databases</vt:lpstr>
      <vt:lpstr>Free tree</vt:lpstr>
      <vt:lpstr>F3TM</vt:lpstr>
      <vt:lpstr>Canonical Form</vt:lpstr>
      <vt:lpstr>The Enumeration Tree</vt:lpstr>
      <vt:lpstr>The Enumeration Tree - Example</vt:lpstr>
      <vt:lpstr>Candidate Generation</vt:lpstr>
      <vt:lpstr>Automorphism-­Based Pruning</vt:lpstr>
      <vt:lpstr>Pruning Based on Canonical Mapping</vt:lpstr>
      <vt:lpstr>Frequency Counting</vt:lpstr>
      <vt:lpstr>Performance</vt:lpstr>
      <vt:lpstr>Conclusion</vt:lpstr>
      <vt:lpstr>References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Frequent Free Tree Mining in Graph Databases</dc:title>
  <dc:creator>admin</dc:creator>
  <cp:lastModifiedBy>admin</cp:lastModifiedBy>
  <cp:revision>27</cp:revision>
  <dcterms:created xsi:type="dcterms:W3CDTF">2011-12-22T10:06:33Z</dcterms:created>
  <dcterms:modified xsi:type="dcterms:W3CDTF">2011-12-25T16:25:08Z</dcterms:modified>
</cp:coreProperties>
</file>